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5"/>
  </p:sldMasterIdLst>
  <p:notesMasterIdLst>
    <p:notesMasterId r:id="rId9"/>
  </p:notesMasterIdLst>
  <p:sldIdLst>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01"/>
    <a:srgbClr val="CCE2F2"/>
    <a:srgbClr val="73FEFF"/>
    <a:srgbClr val="F0F2F4"/>
    <a:srgbClr val="BDD7EE"/>
    <a:srgbClr val="9DC3E6"/>
    <a:srgbClr val="E5EBF2"/>
    <a:srgbClr val="FF5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pos="312"/>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5" Type="http://schemas.openxmlformats.org/officeDocument/2006/relationships/slideMaster" Target="slideMasters/slideMaster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74286-A0F2-4A2A-A382-59F77E432896}"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9A4BF-725C-4F57-A9BE-3219815EBE38}" type="slidenum">
              <a:rPr lang="en-US" smtClean="0"/>
              <a:t>‹#›</a:t>
            </a:fld>
            <a:endParaRPr lang="en-US"/>
          </a:p>
        </p:txBody>
      </p:sp>
    </p:spTree>
    <p:extLst>
      <p:ext uri="{BB962C8B-B14F-4D97-AF65-F5344CB8AC3E}">
        <p14:creationId xmlns:p14="http://schemas.microsoft.com/office/powerpoint/2010/main" val="375111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9A94235-26CE-4675-A1E0-5F67D4CEB5A6}"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33733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94235-26CE-4675-A1E0-5F67D4CEB5A6}"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5890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94235-26CE-4675-A1E0-5F67D4CEB5A6}"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4014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onoma Media - Headers &amp; foot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8BF76F-DD3C-7143-B602-140DA47C0E48}"/>
              </a:ext>
            </a:extLst>
          </p:cNvPr>
          <p:cNvSpPr txBox="1"/>
          <p:nvPr userDrawn="1"/>
        </p:nvSpPr>
        <p:spPr>
          <a:xfrm>
            <a:off x="0" y="4871842"/>
            <a:ext cx="9144000" cy="272382"/>
          </a:xfrm>
          <a:prstGeom prst="rect">
            <a:avLst/>
          </a:prstGeom>
          <a:solidFill>
            <a:srgbClr val="424242"/>
          </a:solidFill>
        </p:spPr>
        <p:txBody>
          <a:bodyPr wrap="square" tIns="68580" bIns="0"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645" b="0" i="0">
                <a:solidFill>
                  <a:schemeClr val="bg1"/>
                </a:solidFill>
                <a:latin typeface="Arial" panose="020B0604020202020204" pitchFamily="34" charset="0"/>
              </a:rPr>
              <a:t>The Press Democrat  |  Petaluma Argus-Courier  |  Sonoma Index-Tribune  |  North Bay Business Journal  |  Sonoma Magazine  |  Sonoma County Gazette | La Prensa Sonoma </a:t>
            </a:r>
          </a:p>
          <a:p>
            <a:pPr algn="ctr"/>
            <a:endParaRPr lang="en-US" sz="675" b="0" i="0">
              <a:solidFill>
                <a:schemeClr val="bg1"/>
              </a:solidFill>
              <a:latin typeface="Arial" panose="020B0604020202020204" pitchFamily="34" charset="0"/>
            </a:endParaRPr>
          </a:p>
        </p:txBody>
      </p:sp>
      <p:sp>
        <p:nvSpPr>
          <p:cNvPr id="15" name="Rectangle 14">
            <a:extLst>
              <a:ext uri="{FF2B5EF4-FFF2-40B4-BE49-F238E27FC236}">
                <a16:creationId xmlns:a16="http://schemas.microsoft.com/office/drawing/2014/main" id="{FE26931A-D84B-E14F-8A84-9A425B262939}"/>
              </a:ext>
            </a:extLst>
          </p:cNvPr>
          <p:cNvSpPr/>
          <p:nvPr userDrawn="1"/>
        </p:nvSpPr>
        <p:spPr>
          <a:xfrm>
            <a:off x="-4483" y="253572"/>
            <a:ext cx="8057350" cy="345783"/>
          </a:xfrm>
          <a:prstGeom prst="rect">
            <a:avLst/>
          </a:prstGeom>
          <a:solidFill>
            <a:srgbClr val="7697B8">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pic>
        <p:nvPicPr>
          <p:cNvPr id="16" name="Picture 15">
            <a:extLst>
              <a:ext uri="{FF2B5EF4-FFF2-40B4-BE49-F238E27FC236}">
                <a16:creationId xmlns:a16="http://schemas.microsoft.com/office/drawing/2014/main" id="{E55833CA-45CD-634E-BFDE-622D20D10A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4192" y="213232"/>
            <a:ext cx="681307" cy="432227"/>
          </a:xfrm>
          <a:prstGeom prst="rect">
            <a:avLst/>
          </a:prstGeom>
        </p:spPr>
      </p:pic>
      <p:sp>
        <p:nvSpPr>
          <p:cNvPr id="17" name="Title 1">
            <a:extLst>
              <a:ext uri="{FF2B5EF4-FFF2-40B4-BE49-F238E27FC236}">
                <a16:creationId xmlns:a16="http://schemas.microsoft.com/office/drawing/2014/main" id="{9A63FF8E-1A9D-2944-9ECB-ACDED2EEDCA2}"/>
              </a:ext>
            </a:extLst>
          </p:cNvPr>
          <p:cNvSpPr>
            <a:spLocks noGrp="1"/>
          </p:cNvSpPr>
          <p:nvPr>
            <p:ph type="ctrTitle" hasCustomPrompt="1"/>
          </p:nvPr>
        </p:nvSpPr>
        <p:spPr>
          <a:xfrm>
            <a:off x="457200" y="373776"/>
            <a:ext cx="6535271" cy="156422"/>
          </a:xfrm>
          <a:prstGeom prst="rect">
            <a:avLst/>
          </a:prstGeom>
        </p:spPr>
        <p:txBody>
          <a:bodyPr lIns="0" tIns="0" rIns="0" bIns="0" anchor="t" anchorCtr="0">
            <a:noAutofit/>
          </a:bodyPr>
          <a:lstStyle>
            <a:lvl1pPr algn="l">
              <a:defRPr sz="1200" b="0" i="0">
                <a:latin typeface="Arial" panose="020B0604020202020204" pitchFamily="34" charset="0"/>
              </a:defRPr>
            </a:lvl1pPr>
          </a:lstStyle>
          <a:p>
            <a:r>
              <a:rPr lang="en-US"/>
              <a:t>CLICK TO EDIT TITLE</a:t>
            </a:r>
          </a:p>
        </p:txBody>
      </p:sp>
    </p:spTree>
    <p:extLst>
      <p:ext uri="{BB962C8B-B14F-4D97-AF65-F5344CB8AC3E}">
        <p14:creationId xmlns:p14="http://schemas.microsoft.com/office/powerpoint/2010/main" val="18892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94235-26CE-4675-A1E0-5F67D4CEB5A6}"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34338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94235-26CE-4675-A1E0-5F67D4CEB5A6}"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380666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A94235-26CE-4675-A1E0-5F67D4CEB5A6}"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55317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94235-26CE-4675-A1E0-5F67D4CEB5A6}"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230793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A94235-26CE-4675-A1E0-5F67D4CEB5A6}"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53517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94235-26CE-4675-A1E0-5F67D4CEB5A6}"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8111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A94235-26CE-4675-A1E0-5F67D4CEB5A6}"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239635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A94235-26CE-4675-A1E0-5F67D4CEB5A6}"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EC4-DAE0-41E8-AFA4-C26A486E6458}" type="slidenum">
              <a:rPr lang="en-US" smtClean="0"/>
              <a:t>‹#›</a:t>
            </a:fld>
            <a:endParaRPr lang="en-US"/>
          </a:p>
        </p:txBody>
      </p:sp>
    </p:spTree>
    <p:extLst>
      <p:ext uri="{BB962C8B-B14F-4D97-AF65-F5344CB8AC3E}">
        <p14:creationId xmlns:p14="http://schemas.microsoft.com/office/powerpoint/2010/main" val="103207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A94235-26CE-4675-A1E0-5F67D4CEB5A6}" type="datetimeFigureOut">
              <a:rPr lang="en-US" smtClean="0"/>
              <a:t>4/29/2025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689EC4-DAE0-41E8-AFA4-C26A486E6458}" type="slidenum">
              <a:rPr lang="en-US" smtClean="0"/>
              <a:t>‹#›</a:t>
            </a:fld>
            <a:endParaRPr lang="en-US"/>
          </a:p>
        </p:txBody>
      </p:sp>
    </p:spTree>
    <p:extLst>
      <p:ext uri="{BB962C8B-B14F-4D97-AF65-F5344CB8AC3E}">
        <p14:creationId xmlns:p14="http://schemas.microsoft.com/office/powerpoint/2010/main" val="21553405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4D9D43-AF65-EC49-AE91-F9F43417B2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391" y="302974"/>
            <a:ext cx="1449793" cy="251081"/>
          </a:xfrm>
          <a:prstGeom prst="rect">
            <a:avLst/>
          </a:prstGeom>
        </p:spPr>
      </p:pic>
      <p:sp>
        <p:nvSpPr>
          <p:cNvPr id="13" name="Rectangle 12">
            <a:extLst>
              <a:ext uri="{FF2B5EF4-FFF2-40B4-BE49-F238E27FC236}">
                <a16:creationId xmlns:a16="http://schemas.microsoft.com/office/drawing/2014/main" id="{FBDF4FB3-3CAB-DE40-B839-6098A27D8217}"/>
              </a:ext>
            </a:extLst>
          </p:cNvPr>
          <p:cNvSpPr/>
          <p:nvPr/>
        </p:nvSpPr>
        <p:spPr>
          <a:xfrm>
            <a:off x="0" y="682979"/>
            <a:ext cx="9144000" cy="315831"/>
          </a:xfrm>
          <a:prstGeom prst="rect">
            <a:avLst/>
          </a:prstGeom>
          <a:solidFill>
            <a:srgbClr val="C9CFD7">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14" name="TextBox 13">
            <a:extLst>
              <a:ext uri="{FF2B5EF4-FFF2-40B4-BE49-F238E27FC236}">
                <a16:creationId xmlns:a16="http://schemas.microsoft.com/office/drawing/2014/main" id="{E96AE352-BB25-6A4F-92A4-EEB6CC06F616}"/>
              </a:ext>
            </a:extLst>
          </p:cNvPr>
          <p:cNvSpPr txBox="1"/>
          <p:nvPr/>
        </p:nvSpPr>
        <p:spPr>
          <a:xfrm>
            <a:off x="657391" y="734849"/>
            <a:ext cx="6548268" cy="215444"/>
          </a:xfrm>
          <a:prstGeom prst="rect">
            <a:avLst/>
          </a:prstGeom>
          <a:noFill/>
        </p:spPr>
        <p:txBody>
          <a:bodyPr wrap="square" lIns="0" tIns="0" rIns="0" bIns="0" rtlCol="0">
            <a:spAutoFit/>
          </a:bodyPr>
          <a:lstStyle/>
          <a:p>
            <a:r>
              <a:rPr lang="en-US" sz="1400" dirty="0">
                <a:solidFill>
                  <a:schemeClr val="tx1">
                    <a:lumMod val="85000"/>
                    <a:lumOff val="15000"/>
                  </a:schemeClr>
                </a:solidFill>
                <a:latin typeface="Arial" panose="020B0604020202020204" pitchFamily="34" charset="0"/>
                <a:ea typeface="Roboto Light" panose="02000000000000000000" pitchFamily="2" charset="0"/>
              </a:rPr>
              <a:t>2025 Petaluma People’s Choice Awards</a:t>
            </a:r>
            <a:endParaRPr lang="en-US" sz="1400" dirty="0">
              <a:solidFill>
                <a:schemeClr val="tx1">
                  <a:lumMod val="65000"/>
                  <a:lumOff val="35000"/>
                </a:schemeClr>
              </a:solidFill>
              <a:latin typeface="Arial" panose="020B0604020202020204" pitchFamily="34" charset="0"/>
              <a:ea typeface="Roboto Medium" panose="02000000000000000000" pitchFamily="2" charset="0"/>
            </a:endParaRPr>
          </a:p>
        </p:txBody>
      </p:sp>
      <p:sp>
        <p:nvSpPr>
          <p:cNvPr id="34" name="TextBox 33">
            <a:extLst>
              <a:ext uri="{FF2B5EF4-FFF2-40B4-BE49-F238E27FC236}">
                <a16:creationId xmlns:a16="http://schemas.microsoft.com/office/drawing/2014/main" id="{6A7C2B13-514A-7548-BDF1-F99554E70201}"/>
              </a:ext>
            </a:extLst>
          </p:cNvPr>
          <p:cNvSpPr txBox="1"/>
          <p:nvPr/>
        </p:nvSpPr>
        <p:spPr>
          <a:xfrm>
            <a:off x="2050147" y="4046432"/>
            <a:ext cx="195604" cy="300082"/>
          </a:xfrm>
          <a:prstGeom prst="rect">
            <a:avLst/>
          </a:prstGeom>
          <a:noFill/>
        </p:spPr>
        <p:txBody>
          <a:bodyPr wrap="square" rtlCol="0">
            <a:spAutoFit/>
          </a:bodyPr>
          <a:lstStyle/>
          <a:p>
            <a:r>
              <a:rPr lang="en-US" sz="1350"/>
              <a:t>•</a:t>
            </a:r>
          </a:p>
        </p:txBody>
      </p:sp>
      <p:sp>
        <p:nvSpPr>
          <p:cNvPr id="36" name="TextBox 35">
            <a:extLst>
              <a:ext uri="{FF2B5EF4-FFF2-40B4-BE49-F238E27FC236}">
                <a16:creationId xmlns:a16="http://schemas.microsoft.com/office/drawing/2014/main" id="{4126E8CD-DA7D-F547-81DF-1904E2C3008F}"/>
              </a:ext>
            </a:extLst>
          </p:cNvPr>
          <p:cNvSpPr txBox="1"/>
          <p:nvPr/>
        </p:nvSpPr>
        <p:spPr>
          <a:xfrm>
            <a:off x="2050147" y="4443583"/>
            <a:ext cx="195604" cy="300082"/>
          </a:xfrm>
          <a:prstGeom prst="rect">
            <a:avLst/>
          </a:prstGeom>
          <a:noFill/>
        </p:spPr>
        <p:txBody>
          <a:bodyPr wrap="square" rtlCol="0">
            <a:spAutoFit/>
          </a:bodyPr>
          <a:lstStyle/>
          <a:p>
            <a:r>
              <a:rPr lang="en-US" sz="1350"/>
              <a:t>•</a:t>
            </a:r>
          </a:p>
        </p:txBody>
      </p:sp>
      <p:sp>
        <p:nvSpPr>
          <p:cNvPr id="18" name="TextBox 17">
            <a:extLst>
              <a:ext uri="{FF2B5EF4-FFF2-40B4-BE49-F238E27FC236}">
                <a16:creationId xmlns:a16="http://schemas.microsoft.com/office/drawing/2014/main" id="{451E0EFE-9AF8-E042-BA88-2692CDAF00DC}"/>
              </a:ext>
            </a:extLst>
          </p:cNvPr>
          <p:cNvSpPr txBox="1"/>
          <p:nvPr/>
        </p:nvSpPr>
        <p:spPr>
          <a:xfrm>
            <a:off x="3404502" y="1140986"/>
            <a:ext cx="5090186" cy="2384435"/>
          </a:xfrm>
          <a:prstGeom prst="rect">
            <a:avLst/>
          </a:prstGeom>
          <a:noFill/>
        </p:spPr>
        <p:txBody>
          <a:bodyPr wrap="square" lIns="91440" tIns="45720" rIns="91440" bIns="45720" rtlCol="0" anchor="t">
            <a:spAutoFit/>
          </a:bodyPr>
          <a:lstStyle/>
          <a:p>
            <a:r>
              <a:rPr lang="en-US" sz="1600" b="1" dirty="0">
                <a:latin typeface="Arial"/>
                <a:cs typeface="Arial"/>
              </a:rPr>
              <a:t>Gala Awards Reception June 26</a:t>
            </a:r>
            <a:r>
              <a:rPr lang="en-US" sz="1600" b="1" baseline="30000" dirty="0">
                <a:latin typeface="Arial"/>
                <a:cs typeface="Arial"/>
              </a:rPr>
              <a:t>th</a:t>
            </a:r>
            <a:endParaRPr lang="en-US" sz="1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pPr>
              <a:lnSpc>
                <a:spcPts val="1600"/>
              </a:lnSpc>
            </a:pPr>
            <a:r>
              <a:rPr lang="en-US" sz="1200" dirty="0">
                <a:latin typeface="Arial"/>
                <a:cs typeface="Arial"/>
              </a:rPr>
              <a:t>The Petaluma Argus-Courier and Petaluma360.com proudly present the 2025 Petaluma People’s Choice Awards recognizing top businesses and residents. Join us to celebrate these outstanding individuals and businesses, voted on by the people of Petaluma, at our gala awards reception as well as in a special Petaluma People’s Choice Commemorative Edition.</a:t>
            </a:r>
          </a:p>
          <a:p>
            <a:pPr>
              <a:lnSpc>
                <a:spcPts val="1600"/>
              </a:lnSpc>
            </a:pPr>
            <a:endParaRPr lang="en-US" sz="1200" dirty="0">
              <a:latin typeface="Arial" panose="020B0604020202020204" pitchFamily="34" charset="0"/>
              <a:cs typeface="Arial" panose="020B0604020202020204" pitchFamily="34" charset="0"/>
            </a:endParaRPr>
          </a:p>
          <a:p>
            <a:pPr>
              <a:lnSpc>
                <a:spcPts val="1600"/>
              </a:lnSpc>
            </a:pPr>
            <a:r>
              <a:rPr lang="en-US" sz="1200" dirty="0">
                <a:latin typeface="Arial"/>
                <a:cs typeface="Arial"/>
              </a:rPr>
              <a:t>Don’t miss this opportunity to align yourself with the best-of-the-best as an advertiser and an event sponsor.</a:t>
            </a:r>
          </a:p>
        </p:txBody>
      </p:sp>
      <p:sp>
        <p:nvSpPr>
          <p:cNvPr id="24" name="Rectangle">
            <a:extLst>
              <a:ext uri="{FF2B5EF4-FFF2-40B4-BE49-F238E27FC236}">
                <a16:creationId xmlns:a16="http://schemas.microsoft.com/office/drawing/2014/main" id="{2EDC25A0-0B6D-A845-B6AD-007C823281CE}"/>
              </a:ext>
            </a:extLst>
          </p:cNvPr>
          <p:cNvSpPr/>
          <p:nvPr/>
        </p:nvSpPr>
        <p:spPr>
          <a:xfrm>
            <a:off x="0" y="3692021"/>
            <a:ext cx="9144000" cy="274320"/>
          </a:xfrm>
          <a:prstGeom prst="rect">
            <a:avLst/>
          </a:prstGeom>
          <a:solidFill>
            <a:srgbClr val="F0F2F4"/>
          </a:solidFill>
          <a:ln w="12700" cap="flat">
            <a:noFill/>
            <a:miter lim="400000"/>
          </a:ln>
          <a:effectLst/>
        </p:spPr>
        <p:txBody>
          <a:bodyPr wrap="square" lIns="34289" tIns="34289" rIns="34289" bIns="34289" numCol="1" anchor="ctr">
            <a:noAutofit/>
          </a:bodyPr>
          <a:lstStyle/>
          <a:p>
            <a:pPr>
              <a:spcBef>
                <a:spcPts val="300"/>
              </a:spcBef>
              <a:defRPr sz="1700" b="0" cap="all" spc="600">
                <a:solidFill>
                  <a:srgbClr val="000000"/>
                </a:solidFill>
                <a:latin typeface="+mj-lt"/>
                <a:ea typeface="+mj-ea"/>
                <a:cs typeface="+mj-cs"/>
                <a:sym typeface="Helvetica"/>
              </a:defRPr>
            </a:pPr>
            <a:endParaRPr sz="127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D9037D7-81AD-2CC2-7100-944D4B0003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6" t="1961" r="3042" b="3904"/>
          <a:stretch/>
        </p:blipFill>
        <p:spPr>
          <a:xfrm>
            <a:off x="591629" y="3748587"/>
            <a:ext cx="869142" cy="1108365"/>
          </a:xfrm>
          <a:prstGeom prst="rect">
            <a:avLst/>
          </a:prstGeom>
        </p:spPr>
      </p:pic>
      <p:sp>
        <p:nvSpPr>
          <p:cNvPr id="25" name="TextBox 24">
            <a:extLst>
              <a:ext uri="{FF2B5EF4-FFF2-40B4-BE49-F238E27FC236}">
                <a16:creationId xmlns:a16="http://schemas.microsoft.com/office/drawing/2014/main" id="{86D4044B-1663-7645-8475-099B6E1F4D4A}"/>
              </a:ext>
            </a:extLst>
          </p:cNvPr>
          <p:cNvSpPr txBox="1"/>
          <p:nvPr/>
        </p:nvSpPr>
        <p:spPr>
          <a:xfrm>
            <a:off x="2036668" y="3690105"/>
            <a:ext cx="1032203" cy="507831"/>
          </a:xfrm>
          <a:prstGeom prst="rect">
            <a:avLst/>
          </a:prstGeom>
          <a:noFill/>
        </p:spPr>
        <p:txBody>
          <a:bodyPr wrap="square" rtlCol="0">
            <a:spAutoFit/>
          </a:bodyPr>
          <a:lstStyle/>
          <a:p>
            <a:pPr lvl="0"/>
            <a:r>
              <a:rPr lang="en-US" sz="1350">
                <a:latin typeface="Arial" panose="020B0604020202020204" pitchFamily="34" charset="0"/>
                <a:cs typeface="Arial" panose="020B0604020202020204" pitchFamily="34" charset="0"/>
              </a:rPr>
              <a:t>Benefits</a:t>
            </a:r>
          </a:p>
          <a:p>
            <a:endParaRPr lang="en-US" sz="1350"/>
          </a:p>
        </p:txBody>
      </p:sp>
      <p:sp>
        <p:nvSpPr>
          <p:cNvPr id="26" name="TextBox 25">
            <a:extLst>
              <a:ext uri="{FF2B5EF4-FFF2-40B4-BE49-F238E27FC236}">
                <a16:creationId xmlns:a16="http://schemas.microsoft.com/office/drawing/2014/main" id="{0470383B-7447-3943-8EF3-87A7603E3628}"/>
              </a:ext>
            </a:extLst>
          </p:cNvPr>
          <p:cNvSpPr txBox="1"/>
          <p:nvPr/>
        </p:nvSpPr>
        <p:spPr>
          <a:xfrm>
            <a:off x="2171231" y="4083235"/>
            <a:ext cx="2934308" cy="738600"/>
          </a:xfrm>
          <a:prstGeom prst="rect">
            <a:avLst/>
          </a:prstGeom>
          <a:noFill/>
        </p:spPr>
        <p:txBody>
          <a:bodyPr wrap="square" tIns="34290" rtlCol="0">
            <a:spAutoFit/>
          </a:bodyPr>
          <a:lstStyle/>
          <a:p>
            <a:pPr>
              <a:lnSpc>
                <a:spcPts val="1125"/>
              </a:lnSpc>
            </a:pPr>
            <a:r>
              <a:rPr lang="en-US" sz="900" dirty="0">
                <a:latin typeface="Arial" panose="020B0604020202020204" pitchFamily="34" charset="0"/>
                <a:cs typeface="Arial" panose="020B0604020202020204" pitchFamily="34" charset="0"/>
              </a:rPr>
              <a:t>Reach a devoted and engaged audience of Petaluma readers in print, online and at our live event</a:t>
            </a:r>
          </a:p>
          <a:p>
            <a:pPr>
              <a:lnSpc>
                <a:spcPts val="750"/>
              </a:lnSpc>
            </a:pPr>
            <a:endParaRPr lang="en-US" sz="900" dirty="0">
              <a:latin typeface="Arial" panose="020B0604020202020204" pitchFamily="34" charset="0"/>
              <a:cs typeface="Arial" panose="020B0604020202020204" pitchFamily="34" charset="0"/>
            </a:endParaRPr>
          </a:p>
          <a:p>
            <a:pPr>
              <a:lnSpc>
                <a:spcPts val="1125"/>
              </a:lnSpc>
            </a:pPr>
            <a:r>
              <a:rPr lang="en-US" sz="900" dirty="0">
                <a:latin typeface="Arial" panose="020B0604020202020204" pitchFamily="34" charset="0"/>
                <a:cs typeface="Arial" panose="020B0604020202020204" pitchFamily="34" charset="0"/>
              </a:rPr>
              <a:t>Align your brand with highly anticipated content celebrating top local businesses</a:t>
            </a:r>
          </a:p>
        </p:txBody>
      </p:sp>
      <p:grpSp>
        <p:nvGrpSpPr>
          <p:cNvPr id="4" name="Group 3">
            <a:extLst>
              <a:ext uri="{FF2B5EF4-FFF2-40B4-BE49-F238E27FC236}">
                <a16:creationId xmlns:a16="http://schemas.microsoft.com/office/drawing/2014/main" id="{FCC36D1B-3694-BEE1-0449-83FC8D672678}"/>
              </a:ext>
            </a:extLst>
          </p:cNvPr>
          <p:cNvGrpSpPr/>
          <p:nvPr/>
        </p:nvGrpSpPr>
        <p:grpSpPr>
          <a:xfrm>
            <a:off x="5172085" y="3969577"/>
            <a:ext cx="3445298" cy="1071062"/>
            <a:chOff x="5112451" y="3969577"/>
            <a:chExt cx="3445298" cy="1071062"/>
          </a:xfrm>
        </p:grpSpPr>
        <p:sp>
          <p:nvSpPr>
            <p:cNvPr id="37" name="TextBox 36">
              <a:extLst>
                <a:ext uri="{FF2B5EF4-FFF2-40B4-BE49-F238E27FC236}">
                  <a16:creationId xmlns:a16="http://schemas.microsoft.com/office/drawing/2014/main" id="{55E45B58-BDE7-214A-A310-F8855242F632}"/>
                </a:ext>
              </a:extLst>
            </p:cNvPr>
            <p:cNvSpPr txBox="1"/>
            <p:nvPr/>
          </p:nvSpPr>
          <p:spPr>
            <a:xfrm>
              <a:off x="5112451" y="4038694"/>
              <a:ext cx="195604" cy="300082"/>
            </a:xfrm>
            <a:prstGeom prst="rect">
              <a:avLst/>
            </a:prstGeom>
            <a:noFill/>
          </p:spPr>
          <p:txBody>
            <a:bodyPr wrap="square" rtlCol="0">
              <a:spAutoFit/>
            </a:bodyPr>
            <a:lstStyle/>
            <a:p>
              <a:r>
                <a:rPr lang="en-US" sz="1350" dirty="0"/>
                <a:t>•</a:t>
              </a:r>
            </a:p>
          </p:txBody>
        </p:sp>
        <p:sp>
          <p:nvSpPr>
            <p:cNvPr id="38" name="TextBox 37">
              <a:extLst>
                <a:ext uri="{FF2B5EF4-FFF2-40B4-BE49-F238E27FC236}">
                  <a16:creationId xmlns:a16="http://schemas.microsoft.com/office/drawing/2014/main" id="{08249551-7754-9F44-8257-7BA993535383}"/>
                </a:ext>
              </a:extLst>
            </p:cNvPr>
            <p:cNvSpPr txBox="1"/>
            <p:nvPr/>
          </p:nvSpPr>
          <p:spPr>
            <a:xfrm>
              <a:off x="5112451" y="4435846"/>
              <a:ext cx="195604" cy="300082"/>
            </a:xfrm>
            <a:prstGeom prst="rect">
              <a:avLst/>
            </a:prstGeom>
            <a:noFill/>
          </p:spPr>
          <p:txBody>
            <a:bodyPr wrap="square" rtlCol="0">
              <a:spAutoFit/>
            </a:bodyPr>
            <a:lstStyle/>
            <a:p>
              <a:r>
                <a:rPr lang="en-US" sz="1350" dirty="0"/>
                <a:t>•</a:t>
              </a:r>
            </a:p>
          </p:txBody>
        </p:sp>
        <p:sp>
          <p:nvSpPr>
            <p:cNvPr id="27" name="TextBox 26">
              <a:extLst>
                <a:ext uri="{FF2B5EF4-FFF2-40B4-BE49-F238E27FC236}">
                  <a16:creationId xmlns:a16="http://schemas.microsoft.com/office/drawing/2014/main" id="{CD7D41A2-FD43-E043-9870-9DA464E2AD29}"/>
                </a:ext>
              </a:extLst>
            </p:cNvPr>
            <p:cNvSpPr txBox="1"/>
            <p:nvPr/>
          </p:nvSpPr>
          <p:spPr>
            <a:xfrm>
              <a:off x="5229363" y="3969577"/>
              <a:ext cx="3328386" cy="1071062"/>
            </a:xfrm>
            <a:prstGeom prst="rect">
              <a:avLst/>
            </a:prstGeom>
            <a:noFill/>
          </p:spPr>
          <p:txBody>
            <a:bodyPr wrap="square" rtlCol="0">
              <a:spAutoFit/>
            </a:bodyPr>
            <a:lstStyle/>
            <a:p>
              <a:pPr>
                <a:lnSpc>
                  <a:spcPts val="900"/>
                </a:lnSpc>
              </a:pPr>
              <a:endParaRPr lang="en-US" sz="900" b="1" u="sng" dirty="0">
                <a:latin typeface="Arial" panose="020B0604020202020204" pitchFamily="34" charset="0"/>
                <a:cs typeface="Arial" panose="020B0604020202020204" pitchFamily="34" charset="0"/>
              </a:endParaRPr>
            </a:p>
            <a:p>
              <a:pPr>
                <a:lnSpc>
                  <a:spcPts val="1125"/>
                </a:lnSpc>
              </a:pPr>
              <a:r>
                <a:rPr lang="en-US" sz="900" dirty="0">
                  <a:latin typeface="Arial" panose="020B0604020202020204" pitchFamily="34" charset="0"/>
                  <a:cs typeface="Arial" panose="020B0604020202020204" pitchFamily="34" charset="0"/>
                </a:rPr>
                <a:t>Digital ads displayed across our entire network of local sites, to gain more web traffic to your website </a:t>
              </a:r>
            </a:p>
            <a:p>
              <a:pPr>
                <a:lnSpc>
                  <a:spcPts val="750"/>
                </a:lnSpc>
              </a:pPr>
              <a:endParaRPr lang="en-US" sz="900" dirty="0">
                <a:latin typeface="Arial" panose="020B0604020202020204" pitchFamily="34" charset="0"/>
                <a:cs typeface="Arial" panose="020B0604020202020204" pitchFamily="34" charset="0"/>
              </a:endParaRPr>
            </a:p>
            <a:p>
              <a:pPr>
                <a:lnSpc>
                  <a:spcPts val="1125"/>
                </a:lnSpc>
              </a:pPr>
              <a:r>
                <a:rPr lang="en-US" sz="900" dirty="0">
                  <a:latin typeface="Arial" panose="020B0604020202020204" pitchFamily="34" charset="0"/>
                  <a:cs typeface="Arial" panose="020B0604020202020204" pitchFamily="34" charset="0"/>
                </a:rPr>
                <a:t>Ads served to users on desktop, tablet and mobile to maximize digital presence and brand awareness</a:t>
              </a:r>
            </a:p>
            <a:p>
              <a:pPr>
                <a:lnSpc>
                  <a:spcPts val="675"/>
                </a:lnSpc>
              </a:pPr>
              <a:endParaRPr lang="en-US" sz="900" dirty="0">
                <a:latin typeface="Arial" panose="020B0604020202020204" pitchFamily="34" charset="0"/>
                <a:cs typeface="Arial" panose="020B0604020202020204" pitchFamily="34" charset="0"/>
              </a:endParaRPr>
            </a:p>
            <a:p>
              <a:pPr>
                <a:lnSpc>
                  <a:spcPts val="675"/>
                </a:lnSpc>
              </a:pPr>
              <a:endParaRPr lang="en-US" sz="1350" dirty="0">
                <a:latin typeface="Arial" panose="020B0604020202020204" pitchFamily="34" charset="0"/>
                <a:cs typeface="Arial" panose="020B0604020202020204" pitchFamily="34" charset="0"/>
              </a:endParaRPr>
            </a:p>
          </p:txBody>
        </p:sp>
      </p:grpSp>
      <p:pic>
        <p:nvPicPr>
          <p:cNvPr id="22" name="Picture 21">
            <a:extLst>
              <a:ext uri="{FF2B5EF4-FFF2-40B4-BE49-F238E27FC236}">
                <a16:creationId xmlns:a16="http://schemas.microsoft.com/office/drawing/2014/main" id="{44A54095-13FF-0641-A4B4-A9B3BEFE2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47" y="4236594"/>
            <a:ext cx="801984" cy="641587"/>
          </a:xfrm>
          <a:prstGeom prst="rect">
            <a:avLst/>
          </a:prstGeom>
        </p:spPr>
      </p:pic>
      <p:pic>
        <p:nvPicPr>
          <p:cNvPr id="3" name="Picture 2">
            <a:extLst>
              <a:ext uri="{FF2B5EF4-FFF2-40B4-BE49-F238E27FC236}">
                <a16:creationId xmlns:a16="http://schemas.microsoft.com/office/drawing/2014/main" id="{0CEDBEF6-CBA4-BBC5-B2FC-A5C474B31D3C}"/>
              </a:ext>
            </a:extLst>
          </p:cNvPr>
          <p:cNvPicPr>
            <a:picLocks noChangeAspect="1"/>
          </p:cNvPicPr>
          <p:nvPr/>
        </p:nvPicPr>
        <p:blipFill>
          <a:blip r:embed="rId5"/>
          <a:stretch>
            <a:fillRect/>
          </a:stretch>
        </p:blipFill>
        <p:spPr>
          <a:xfrm>
            <a:off x="671295" y="1150987"/>
            <a:ext cx="2257718" cy="2374434"/>
          </a:xfrm>
          <a:prstGeom prst="rect">
            <a:avLst/>
          </a:prstGeom>
        </p:spPr>
      </p:pic>
    </p:spTree>
    <p:extLst>
      <p:ext uri="{BB962C8B-B14F-4D97-AF65-F5344CB8AC3E}">
        <p14:creationId xmlns:p14="http://schemas.microsoft.com/office/powerpoint/2010/main" val="136739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8616AF-A1A8-F846-9A85-71AF759FA6D2}"/>
              </a:ext>
            </a:extLst>
          </p:cNvPr>
          <p:cNvSpPr/>
          <p:nvPr/>
        </p:nvSpPr>
        <p:spPr>
          <a:xfrm>
            <a:off x="0" y="687828"/>
            <a:ext cx="9144000" cy="369332"/>
          </a:xfrm>
          <a:prstGeom prst="rect">
            <a:avLst/>
          </a:prstGeom>
          <a:solidFill>
            <a:srgbClr val="C9CFD7">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TextBox 10">
            <a:extLst>
              <a:ext uri="{FF2B5EF4-FFF2-40B4-BE49-F238E27FC236}">
                <a16:creationId xmlns:a16="http://schemas.microsoft.com/office/drawing/2014/main" id="{79EAF30F-C487-F649-963D-3BDB87B66F1D}"/>
              </a:ext>
            </a:extLst>
          </p:cNvPr>
          <p:cNvSpPr txBox="1"/>
          <p:nvPr/>
        </p:nvSpPr>
        <p:spPr>
          <a:xfrm>
            <a:off x="279020" y="1128506"/>
            <a:ext cx="4440125" cy="1897955"/>
          </a:xfrm>
          <a:prstGeom prst="rect">
            <a:avLst/>
          </a:prstGeom>
          <a:noFill/>
        </p:spPr>
        <p:txBody>
          <a:bodyPr wrap="square" lIns="91440" tIns="45720" rIns="91440" bIns="45720" numCol="1" rtlCol="0" anchor="t">
            <a:spAutoFit/>
          </a:bodyPr>
          <a:lstStyle/>
          <a:p>
            <a:pPr>
              <a:tabLst>
                <a:tab pos="3194050" algn="l"/>
              </a:tabLst>
            </a:pPr>
            <a:r>
              <a:rPr lang="en-US" sz="1200" b="1" dirty="0">
                <a:latin typeface="Arial" panose="020B0604020202020204" pitchFamily="34" charset="0"/>
                <a:cs typeface="Arial" panose="020B0604020202020204" pitchFamily="34" charset="0"/>
              </a:rPr>
              <a:t>Gold Winner Package (4 available)			$1,840</a:t>
            </a:r>
          </a:p>
          <a:p>
            <a:pPr>
              <a:lnSpc>
                <a:spcPts val="2000"/>
              </a:lnSpc>
              <a:tabLst>
                <a:tab pos="3532188" algn="l"/>
              </a:tabLst>
            </a:pPr>
            <a:r>
              <a:rPr lang="en-US" sz="900" b="1" dirty="0">
                <a:latin typeface="Arial" panose="020B0604020202020204" pitchFamily="34" charset="0"/>
                <a:cs typeface="Arial" panose="020B0604020202020204" pitchFamily="34" charset="0"/>
              </a:rPr>
              <a:t>Benefits include:</a:t>
            </a:r>
          </a:p>
          <a:p>
            <a:pPr>
              <a:tabLst>
                <a:tab pos="3532188" algn="l"/>
              </a:tabLst>
            </a:pPr>
            <a:r>
              <a:rPr lang="en-US" sz="900" b="1" dirty="0">
                <a:latin typeface="Arial" panose="020B0604020202020204" pitchFamily="34" charset="0"/>
                <a:cs typeface="Arial" panose="020B0604020202020204" pitchFamily="34" charset="0"/>
              </a:rPr>
              <a:t>At the event:</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Reserved table for 8 (2 winner’s tickets + 6 guests) at the gala awards reception for clients and employees </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Wine and appetizers</a:t>
            </a:r>
          </a:p>
          <a:p>
            <a:pPr>
              <a:lnSpc>
                <a:spcPts val="2000"/>
              </a:lnSpc>
              <a:tabLst>
                <a:tab pos="3532188" algn="l"/>
              </a:tabLst>
            </a:pPr>
            <a:r>
              <a:rPr lang="en-US" sz="900" b="1" dirty="0">
                <a:latin typeface="Arial" panose="020B0604020202020204" pitchFamily="34" charset="0"/>
                <a:cs typeface="Arial" panose="020B0604020202020204" pitchFamily="34" charset="0"/>
              </a:rPr>
              <a:t>Promotions:</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Premium Full-page color ad in the Petaluma People’s Choice Commemorative Edition (Page 2, 3, IBC or BC)</a:t>
            </a:r>
          </a:p>
          <a:p>
            <a:pPr marL="171450" indent="-171450">
              <a:buFont typeface="Arial" panose="020B0604020202020204" pitchFamily="34" charset="0"/>
              <a:buChar char="•"/>
              <a:tabLst>
                <a:tab pos="3532188" algn="l"/>
              </a:tabLst>
            </a:pPr>
            <a:r>
              <a:rPr lang="en-US" sz="900" dirty="0">
                <a:latin typeface="Arial"/>
                <a:cs typeface="Arial"/>
              </a:rPr>
              <a:t>50,000 ad impressions RON*, GEO SFDMA to run over 30 days of the Commemorative Edition publication.</a:t>
            </a:r>
          </a:p>
        </p:txBody>
      </p:sp>
      <p:sp>
        <p:nvSpPr>
          <p:cNvPr id="12" name="TextBox 11">
            <a:extLst>
              <a:ext uri="{FF2B5EF4-FFF2-40B4-BE49-F238E27FC236}">
                <a16:creationId xmlns:a16="http://schemas.microsoft.com/office/drawing/2014/main" id="{1C2D36B5-6005-F943-800E-A06B248A35D0}"/>
              </a:ext>
            </a:extLst>
          </p:cNvPr>
          <p:cNvSpPr txBox="1"/>
          <p:nvPr/>
        </p:nvSpPr>
        <p:spPr>
          <a:xfrm>
            <a:off x="279020" y="3031365"/>
            <a:ext cx="4657122" cy="1759456"/>
          </a:xfrm>
          <a:prstGeom prst="rect">
            <a:avLst/>
          </a:prstGeom>
          <a:noFill/>
        </p:spPr>
        <p:txBody>
          <a:bodyPr wrap="square" lIns="91440" tIns="45720" rIns="91440" bIns="45720" numCol="1" rtlCol="0" anchor="t">
            <a:spAutoFit/>
          </a:bodyPr>
          <a:lstStyle/>
          <a:p>
            <a:pPr>
              <a:tabLst>
                <a:tab pos="3194050" algn="l"/>
              </a:tabLst>
            </a:pPr>
            <a:r>
              <a:rPr lang="en-US" sz="1200" b="1" dirty="0">
                <a:latin typeface="Arial" panose="020B0604020202020204" pitchFamily="34" charset="0"/>
                <a:cs typeface="Arial" panose="020B0604020202020204" pitchFamily="34" charset="0"/>
              </a:rPr>
              <a:t>Silver Winner Package			$1,525</a:t>
            </a:r>
          </a:p>
          <a:p>
            <a:pPr>
              <a:lnSpc>
                <a:spcPts val="2000"/>
              </a:lnSpc>
              <a:tabLst>
                <a:tab pos="3532188" algn="l"/>
              </a:tabLst>
            </a:pPr>
            <a:r>
              <a:rPr lang="en-US" sz="900" b="1" dirty="0">
                <a:latin typeface="Arial" panose="020B0604020202020204" pitchFamily="34" charset="0"/>
                <a:cs typeface="Arial" panose="020B0604020202020204" pitchFamily="34" charset="0"/>
              </a:rPr>
              <a:t>Benefits include:</a:t>
            </a:r>
          </a:p>
          <a:p>
            <a:pPr>
              <a:tabLst>
                <a:tab pos="3532188" algn="l"/>
              </a:tabLst>
            </a:pPr>
            <a:r>
              <a:rPr lang="en-US" sz="900" b="1" dirty="0">
                <a:latin typeface="Arial" panose="020B0604020202020204" pitchFamily="34" charset="0"/>
                <a:cs typeface="Arial" panose="020B0604020202020204" pitchFamily="34" charset="0"/>
              </a:rPr>
              <a:t>At the event:</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Reserved table for 8 (2 winner’s tickets + 6 guests) at the gala awards reception for clients and employees </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Wine and appetizers</a:t>
            </a:r>
          </a:p>
          <a:p>
            <a:pPr>
              <a:lnSpc>
                <a:spcPts val="2000"/>
              </a:lnSpc>
              <a:tabLst>
                <a:tab pos="3532188" algn="l"/>
              </a:tabLst>
            </a:pPr>
            <a:r>
              <a:rPr lang="en-US" sz="900" b="1" dirty="0">
                <a:latin typeface="Arial" panose="020B0604020202020204" pitchFamily="34" charset="0"/>
                <a:cs typeface="Arial" panose="020B0604020202020204" pitchFamily="34" charset="0"/>
              </a:rPr>
              <a:t>Promotions:</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Full page color ad in the Petaluma People’s Choice Commemorative Edition </a:t>
            </a:r>
          </a:p>
          <a:p>
            <a:pPr marL="171450" indent="-171450">
              <a:buFont typeface="Arial" panose="020B0604020202020204" pitchFamily="34" charset="0"/>
              <a:buChar char="•"/>
              <a:tabLst>
                <a:tab pos="3532188" algn="l"/>
              </a:tabLst>
            </a:pPr>
            <a:r>
              <a:rPr lang="en-US" sz="900" dirty="0">
                <a:latin typeface="Arial"/>
                <a:cs typeface="Arial"/>
              </a:rPr>
              <a:t>40,000 ad impressions RON*, GEO SFDMA to run over 30 days of the Commemorative Edition publication.</a:t>
            </a:r>
          </a:p>
        </p:txBody>
      </p:sp>
      <p:sp>
        <p:nvSpPr>
          <p:cNvPr id="13" name="TextBox 12">
            <a:extLst>
              <a:ext uri="{FF2B5EF4-FFF2-40B4-BE49-F238E27FC236}">
                <a16:creationId xmlns:a16="http://schemas.microsoft.com/office/drawing/2014/main" id="{0AD0BD37-C8BE-E840-A093-095CEF3638CF}"/>
              </a:ext>
            </a:extLst>
          </p:cNvPr>
          <p:cNvSpPr txBox="1"/>
          <p:nvPr/>
        </p:nvSpPr>
        <p:spPr>
          <a:xfrm>
            <a:off x="5044731" y="1128506"/>
            <a:ext cx="4099269" cy="1759456"/>
          </a:xfrm>
          <a:prstGeom prst="rect">
            <a:avLst/>
          </a:prstGeom>
          <a:noFill/>
        </p:spPr>
        <p:txBody>
          <a:bodyPr wrap="square" lIns="91440" tIns="45720" rIns="91440" bIns="45720" numCol="1" rtlCol="0" anchor="t">
            <a:spAutoFit/>
          </a:bodyPr>
          <a:lstStyle/>
          <a:p>
            <a:pPr>
              <a:tabLst>
                <a:tab pos="3532188" algn="l"/>
              </a:tabLst>
            </a:pPr>
            <a:r>
              <a:rPr lang="en-US" sz="1200" b="1" dirty="0">
                <a:latin typeface="Arial" panose="020B0604020202020204" pitchFamily="34" charset="0"/>
                <a:cs typeface="Arial" panose="020B0604020202020204" pitchFamily="34" charset="0"/>
              </a:rPr>
              <a:t>Bronze Winner Package                                  $1,025</a:t>
            </a:r>
          </a:p>
          <a:p>
            <a:pPr>
              <a:lnSpc>
                <a:spcPts val="2000"/>
              </a:lnSpc>
              <a:tabLst>
                <a:tab pos="3532188" algn="l"/>
              </a:tabLst>
            </a:pPr>
            <a:r>
              <a:rPr lang="en-US" sz="900" b="1" dirty="0">
                <a:latin typeface="Arial" panose="020B0604020202020204" pitchFamily="34" charset="0"/>
                <a:cs typeface="Arial" panose="020B0604020202020204" pitchFamily="34" charset="0"/>
              </a:rPr>
              <a:t>Benefits include:</a:t>
            </a:r>
          </a:p>
          <a:p>
            <a:pPr>
              <a:tabLst>
                <a:tab pos="3532188" algn="l"/>
              </a:tabLst>
            </a:pPr>
            <a:r>
              <a:rPr lang="en-US" sz="900" b="1" dirty="0">
                <a:latin typeface="Arial" panose="020B0604020202020204" pitchFamily="34" charset="0"/>
                <a:cs typeface="Arial" panose="020B0604020202020204" pitchFamily="34" charset="0"/>
              </a:rPr>
              <a:t>At the event:</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4 tickets to the gala awards reception for clients and employees</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Wine and appetizers</a:t>
            </a:r>
          </a:p>
          <a:p>
            <a:pPr>
              <a:lnSpc>
                <a:spcPts val="2000"/>
              </a:lnSpc>
              <a:tabLst>
                <a:tab pos="3532188" algn="l"/>
              </a:tabLst>
            </a:pPr>
            <a:r>
              <a:rPr lang="en-US" sz="900" b="1" dirty="0">
                <a:latin typeface="Arial" panose="020B0604020202020204" pitchFamily="34" charset="0"/>
                <a:cs typeface="Arial" panose="020B0604020202020204" pitchFamily="34" charset="0"/>
              </a:rPr>
              <a:t>Promotions:</a:t>
            </a:r>
          </a:p>
          <a:p>
            <a:pPr marL="171450" indent="-171450">
              <a:buFont typeface="Arial" panose="020B0604020202020204" pitchFamily="34" charset="0"/>
              <a:buChar char="•"/>
              <a:tabLst>
                <a:tab pos="3532188" algn="l"/>
              </a:tabLst>
            </a:pPr>
            <a:r>
              <a:rPr lang="en-US" sz="900" dirty="0">
                <a:latin typeface="Arial" panose="020B0604020202020204" pitchFamily="34" charset="0"/>
                <a:cs typeface="Arial" panose="020B0604020202020204" pitchFamily="34" charset="0"/>
              </a:rPr>
              <a:t>Half page color ad in the Petaluma People’s Choice Commemorative Edition</a:t>
            </a:r>
          </a:p>
          <a:p>
            <a:pPr marL="171450" indent="-171450">
              <a:buFont typeface="Arial" panose="020B0604020202020204" pitchFamily="34" charset="0"/>
              <a:buChar char="•"/>
              <a:tabLst>
                <a:tab pos="3532188" algn="l"/>
              </a:tabLst>
            </a:pPr>
            <a:r>
              <a:rPr lang="en-US" sz="900" dirty="0">
                <a:latin typeface="Arial"/>
                <a:cs typeface="Arial"/>
              </a:rPr>
              <a:t>30,000 ad impressions RON*, GEO SFDMA to run over 30  days of the Commemorative Edition publication.</a:t>
            </a:r>
          </a:p>
        </p:txBody>
      </p:sp>
      <p:sp>
        <p:nvSpPr>
          <p:cNvPr id="14" name="TextBox 13">
            <a:extLst>
              <a:ext uri="{FF2B5EF4-FFF2-40B4-BE49-F238E27FC236}">
                <a16:creationId xmlns:a16="http://schemas.microsoft.com/office/drawing/2014/main" id="{CD46B520-65CB-1F4E-A70C-57A9677C6646}"/>
              </a:ext>
            </a:extLst>
          </p:cNvPr>
          <p:cNvSpPr txBox="1"/>
          <p:nvPr/>
        </p:nvSpPr>
        <p:spPr>
          <a:xfrm>
            <a:off x="5119280" y="4111204"/>
            <a:ext cx="3745700" cy="461665"/>
          </a:xfrm>
          <a:prstGeom prst="rect">
            <a:avLst/>
          </a:prstGeom>
          <a:noFill/>
        </p:spPr>
        <p:txBody>
          <a:bodyPr wrap="square" lIns="91440" tIns="45720" rIns="91440" bIns="45720" rtlCol="0" anchor="t">
            <a:spAutoFit/>
          </a:bodyPr>
          <a:lstStyle/>
          <a:p>
            <a:r>
              <a:rPr lang="en-US" sz="800" dirty="0"/>
              <a:t>*RON digital ad impressions sized 300x250, starting on the publication date and running over 30 days- network includes Petaluma360.com, Pressdemocrat.com, Sonomanews.com, and Sonomamag.com</a:t>
            </a:r>
          </a:p>
        </p:txBody>
      </p:sp>
      <p:sp>
        <p:nvSpPr>
          <p:cNvPr id="16" name="TextBox 15">
            <a:extLst>
              <a:ext uri="{FF2B5EF4-FFF2-40B4-BE49-F238E27FC236}">
                <a16:creationId xmlns:a16="http://schemas.microsoft.com/office/drawing/2014/main" id="{5D6A6D91-85BA-774C-8162-2467358A2B22}"/>
              </a:ext>
            </a:extLst>
          </p:cNvPr>
          <p:cNvSpPr txBox="1"/>
          <p:nvPr/>
        </p:nvSpPr>
        <p:spPr>
          <a:xfrm>
            <a:off x="3200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 name="Picture 1">
            <a:extLst>
              <a:ext uri="{FF2B5EF4-FFF2-40B4-BE49-F238E27FC236}">
                <a16:creationId xmlns:a16="http://schemas.microsoft.com/office/drawing/2014/main" id="{4EE85055-60D5-2E4D-1A99-A9A3020522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391" y="302974"/>
            <a:ext cx="1449793" cy="251081"/>
          </a:xfrm>
          <a:prstGeom prst="rect">
            <a:avLst/>
          </a:prstGeom>
        </p:spPr>
      </p:pic>
      <p:sp>
        <p:nvSpPr>
          <p:cNvPr id="3" name="TextBox 2">
            <a:extLst>
              <a:ext uri="{FF2B5EF4-FFF2-40B4-BE49-F238E27FC236}">
                <a16:creationId xmlns:a16="http://schemas.microsoft.com/office/drawing/2014/main" id="{11A5F4FB-0FB9-D7DB-0579-1D7EF9500A89}"/>
              </a:ext>
            </a:extLst>
          </p:cNvPr>
          <p:cNvSpPr txBox="1"/>
          <p:nvPr/>
        </p:nvSpPr>
        <p:spPr>
          <a:xfrm>
            <a:off x="657391" y="734849"/>
            <a:ext cx="6548268" cy="215444"/>
          </a:xfrm>
          <a:prstGeom prst="rect">
            <a:avLst/>
          </a:prstGeom>
          <a:noFill/>
        </p:spPr>
        <p:txBody>
          <a:bodyPr wrap="square" lIns="0" tIns="0" rIns="0" bIns="0" rtlCol="0">
            <a:spAutoFit/>
          </a:bodyPr>
          <a:lstStyle/>
          <a:p>
            <a:r>
              <a:rPr lang="en-US" sz="1400" dirty="0">
                <a:solidFill>
                  <a:schemeClr val="tx1">
                    <a:lumMod val="85000"/>
                    <a:lumOff val="15000"/>
                  </a:schemeClr>
                </a:solidFill>
                <a:latin typeface="Arial" panose="020B0604020202020204" pitchFamily="34" charset="0"/>
                <a:ea typeface="Roboto Light" panose="02000000000000000000" pitchFamily="2" charset="0"/>
              </a:rPr>
              <a:t>2025 Petaluma People’s Choice Awards</a:t>
            </a:r>
            <a:endParaRPr lang="en-US" sz="1400" dirty="0">
              <a:solidFill>
                <a:schemeClr val="tx1">
                  <a:lumMod val="65000"/>
                  <a:lumOff val="35000"/>
                </a:schemeClr>
              </a:solidFill>
              <a:latin typeface="Arial" panose="020B0604020202020204" pitchFamily="34" charset="0"/>
              <a:ea typeface="Roboto Medium" panose="02000000000000000000" pitchFamily="2" charset="0"/>
            </a:endParaRPr>
          </a:p>
        </p:txBody>
      </p:sp>
    </p:spTree>
    <p:extLst>
      <p:ext uri="{BB962C8B-B14F-4D97-AF65-F5344CB8AC3E}">
        <p14:creationId xmlns:p14="http://schemas.microsoft.com/office/powerpoint/2010/main" val="387939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8616AF-A1A8-F846-9A85-71AF759FA6D2}"/>
              </a:ext>
            </a:extLst>
          </p:cNvPr>
          <p:cNvSpPr/>
          <p:nvPr/>
        </p:nvSpPr>
        <p:spPr>
          <a:xfrm>
            <a:off x="0" y="687828"/>
            <a:ext cx="9144000" cy="369332"/>
          </a:xfrm>
          <a:prstGeom prst="rect">
            <a:avLst/>
          </a:prstGeom>
          <a:solidFill>
            <a:srgbClr val="C9CFD7">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TextBox 17">
            <a:extLst>
              <a:ext uri="{FF2B5EF4-FFF2-40B4-BE49-F238E27FC236}">
                <a16:creationId xmlns:a16="http://schemas.microsoft.com/office/drawing/2014/main" id="{5EAA91C7-DD0A-5145-9A1D-F129DC19CB88}"/>
              </a:ext>
            </a:extLst>
          </p:cNvPr>
          <p:cNvSpPr txBox="1"/>
          <p:nvPr/>
        </p:nvSpPr>
        <p:spPr>
          <a:xfrm>
            <a:off x="657391" y="1677251"/>
            <a:ext cx="3828761" cy="1522533"/>
          </a:xfrm>
          <a:prstGeom prst="rect">
            <a:avLst/>
          </a:prstGeom>
          <a:noFill/>
        </p:spPr>
        <p:txBody>
          <a:bodyPr wrap="square" rtlCol="0">
            <a:spAutoFit/>
          </a:bodyPr>
          <a:lstStyle/>
          <a:p>
            <a:pPr>
              <a:lnSpc>
                <a:spcPts val="1900"/>
              </a:lnSpc>
              <a:tabLst>
                <a:tab pos="2333625" algn="l"/>
              </a:tabLst>
            </a:pPr>
            <a:r>
              <a:rPr lang="en-US" sz="1000" b="1" dirty="0">
                <a:latin typeface="Arial" panose="020B0604020202020204" pitchFamily="34" charset="0"/>
                <a:cs typeface="Arial" panose="020B0604020202020204" pitchFamily="34" charset="0"/>
              </a:rPr>
              <a:t>Print	Dimensions</a:t>
            </a:r>
          </a:p>
          <a:p>
            <a:pPr>
              <a:lnSpc>
                <a:spcPts val="1900"/>
              </a:lnSpc>
              <a:tabLst>
                <a:tab pos="2333625" algn="l"/>
              </a:tabLst>
            </a:pPr>
            <a:r>
              <a:rPr lang="en-US" sz="1000" dirty="0">
                <a:latin typeface="Arial" panose="020B0604020202020204" pitchFamily="34" charset="0"/>
                <a:cs typeface="Arial" panose="020B0604020202020204" pitchFamily="34" charset="0"/>
              </a:rPr>
              <a:t>Premium Full 	See below*</a:t>
            </a:r>
          </a:p>
          <a:p>
            <a:pPr>
              <a:lnSpc>
                <a:spcPts val="1900"/>
              </a:lnSpc>
              <a:tabLst>
                <a:tab pos="2333625" algn="l"/>
              </a:tabLst>
            </a:pPr>
            <a:r>
              <a:rPr lang="en-US" sz="1000" dirty="0">
                <a:latin typeface="Arial" panose="020B0604020202020204" pitchFamily="34" charset="0"/>
                <a:cs typeface="Arial" panose="020B0604020202020204" pitchFamily="34" charset="0"/>
              </a:rPr>
              <a:t>Full Page	See below*</a:t>
            </a:r>
          </a:p>
          <a:p>
            <a:pPr>
              <a:lnSpc>
                <a:spcPts val="1900"/>
              </a:lnSpc>
              <a:tabLst>
                <a:tab pos="2333625" algn="l"/>
              </a:tabLst>
            </a:pPr>
            <a:r>
              <a:rPr lang="en-US" sz="1000" dirty="0">
                <a:latin typeface="Arial" panose="020B0604020202020204" pitchFamily="34" charset="0"/>
                <a:cs typeface="Arial" panose="020B0604020202020204" pitchFamily="34" charset="0"/>
              </a:rPr>
              <a:t>1/2 horizontal	7.21” x 4.81”</a:t>
            </a:r>
          </a:p>
          <a:p>
            <a:pPr>
              <a:lnSpc>
                <a:spcPts val="1900"/>
              </a:lnSpc>
              <a:tabLst>
                <a:tab pos="2333625" algn="l"/>
              </a:tabLst>
            </a:pPr>
            <a:r>
              <a:rPr lang="en-US" sz="1000" dirty="0">
                <a:latin typeface="Arial" panose="020B0604020202020204" pitchFamily="34" charset="0"/>
                <a:cs typeface="Arial" panose="020B0604020202020204" pitchFamily="34" charset="0"/>
              </a:rPr>
              <a:t>1/2 vertical 	3.522” x 9.77”</a:t>
            </a:r>
          </a:p>
          <a:p>
            <a:pPr>
              <a:lnSpc>
                <a:spcPts val="1900"/>
              </a:lnSpc>
              <a:tabLst>
                <a:tab pos="2333625" algn="l"/>
              </a:tabLst>
            </a:pPr>
            <a:r>
              <a:rPr lang="en-US" sz="1000" dirty="0">
                <a:latin typeface="Arial" panose="020B0604020202020204" pitchFamily="34" charset="0"/>
                <a:cs typeface="Arial" panose="020B0604020202020204" pitchFamily="34" charset="0"/>
              </a:rPr>
              <a:t>1/4 page 	3.522” x 4.81”</a:t>
            </a:r>
          </a:p>
        </p:txBody>
      </p:sp>
      <p:cxnSp>
        <p:nvCxnSpPr>
          <p:cNvPr id="20" name="Straight Connector 19">
            <a:extLst>
              <a:ext uri="{FF2B5EF4-FFF2-40B4-BE49-F238E27FC236}">
                <a16:creationId xmlns:a16="http://schemas.microsoft.com/office/drawing/2014/main" id="{2BB1F2D3-6F57-D941-9BDE-C6352DD7B6B5}"/>
              </a:ext>
            </a:extLst>
          </p:cNvPr>
          <p:cNvCxnSpPr/>
          <p:nvPr/>
        </p:nvCxnSpPr>
        <p:spPr>
          <a:xfrm>
            <a:off x="4817031" y="5079150"/>
            <a:ext cx="3630168" cy="0"/>
          </a:xfrm>
          <a:prstGeom prst="line">
            <a:avLst/>
          </a:prstGeom>
          <a:ln>
            <a:solidFill>
              <a:schemeClr val="bg2">
                <a:lumMod val="90000"/>
              </a:schemeClr>
            </a:solidFill>
          </a:ln>
        </p:spPr>
        <p:style>
          <a:lnRef idx="3">
            <a:schemeClr val="accent1"/>
          </a:lnRef>
          <a:fillRef idx="0">
            <a:schemeClr val="accent1"/>
          </a:fillRef>
          <a:effectRef idx="2">
            <a:schemeClr val="accent1"/>
          </a:effectRef>
          <a:fontRef idx="minor">
            <a:schemeClr val="tx1"/>
          </a:fontRef>
        </p:style>
      </p:cxnSp>
      <p:sp>
        <p:nvSpPr>
          <p:cNvPr id="27" name="Rectangle 26">
            <a:extLst>
              <a:ext uri="{FF2B5EF4-FFF2-40B4-BE49-F238E27FC236}">
                <a16:creationId xmlns:a16="http://schemas.microsoft.com/office/drawing/2014/main" id="{9037DD75-9F97-124D-9E9F-3E986F30BCE1}"/>
              </a:ext>
            </a:extLst>
          </p:cNvPr>
          <p:cNvSpPr/>
          <p:nvPr/>
        </p:nvSpPr>
        <p:spPr>
          <a:xfrm>
            <a:off x="5000286" y="2203568"/>
            <a:ext cx="3905893" cy="1248740"/>
          </a:xfrm>
          <a:prstGeom prst="rect">
            <a:avLst/>
          </a:prstGeom>
        </p:spPr>
        <p:txBody>
          <a:bodyPr wrap="square" lIns="91440" tIns="45720" rIns="91440" bIns="45720" anchor="t">
            <a:spAutoFit/>
          </a:bodyPr>
          <a:lstStyle/>
          <a:p>
            <a:pPr>
              <a:spcAft>
                <a:spcPts val="600"/>
              </a:spcAft>
              <a:tabLst>
                <a:tab pos="1709738" algn="r"/>
              </a:tabLst>
            </a:pPr>
            <a:r>
              <a:rPr lang="en-US" sz="1200" b="1" dirty="0">
                <a:latin typeface="Arial" panose="020B0604020202020204" pitchFamily="34" charset="0"/>
                <a:cs typeface="Arial" panose="020B0604020202020204" pitchFamily="34" charset="0"/>
              </a:rPr>
              <a:t>Deadlines</a:t>
            </a:r>
            <a:endParaRPr lang="en-US" sz="1000" dirty="0">
              <a:latin typeface="Arial" panose="020B0604020202020204" pitchFamily="34" charset="0"/>
              <a:cs typeface="Arial" panose="020B0604020202020204" pitchFamily="34" charset="0"/>
            </a:endParaRPr>
          </a:p>
          <a:p>
            <a:pPr>
              <a:lnSpc>
                <a:spcPts val="1800"/>
              </a:lnSpc>
              <a:tabLst>
                <a:tab pos="1709738" algn="r"/>
              </a:tabLst>
            </a:pPr>
            <a:r>
              <a:rPr lang="en-US" sz="1000" dirty="0">
                <a:latin typeface="Arial" panose="020B0604020202020204" pitchFamily="34" charset="0"/>
                <a:cs typeface="Arial" panose="020B0604020202020204" pitchFamily="34" charset="0"/>
              </a:rPr>
              <a:t>Publication Date		June 27, 2025</a:t>
            </a:r>
          </a:p>
          <a:p>
            <a:pPr>
              <a:lnSpc>
                <a:spcPts val="1800"/>
              </a:lnSpc>
              <a:tabLst>
                <a:tab pos="1709738" algn="r"/>
              </a:tabLst>
            </a:pPr>
            <a:r>
              <a:rPr lang="en-US" sz="1000" dirty="0">
                <a:latin typeface="Arial"/>
                <a:cs typeface="Arial"/>
              </a:rPr>
              <a:t>Space Reservations		May 22, 2025</a:t>
            </a:r>
          </a:p>
          <a:p>
            <a:pPr>
              <a:lnSpc>
                <a:spcPts val="1800"/>
              </a:lnSpc>
              <a:tabLst>
                <a:tab pos="1709738" algn="r"/>
              </a:tabLst>
            </a:pPr>
            <a:r>
              <a:rPr lang="en-US" sz="1000" dirty="0">
                <a:latin typeface="Arial"/>
                <a:cs typeface="Arial"/>
              </a:rPr>
              <a:t>Ad Material		May 23, 2025</a:t>
            </a:r>
          </a:p>
          <a:p>
            <a:pPr>
              <a:lnSpc>
                <a:spcPts val="1800"/>
              </a:lnSpc>
              <a:tabLst>
                <a:tab pos="1709738" algn="r"/>
              </a:tabLst>
            </a:pPr>
            <a:r>
              <a:rPr lang="en-US" sz="1000" dirty="0">
                <a:latin typeface="Arial"/>
                <a:cs typeface="Arial"/>
              </a:rPr>
              <a:t>Camera Ready		May 30, 2025</a:t>
            </a:r>
          </a:p>
        </p:txBody>
      </p:sp>
      <p:sp>
        <p:nvSpPr>
          <p:cNvPr id="2" name="TextBox 1">
            <a:extLst>
              <a:ext uri="{FF2B5EF4-FFF2-40B4-BE49-F238E27FC236}">
                <a16:creationId xmlns:a16="http://schemas.microsoft.com/office/drawing/2014/main" id="{348BBC62-FE75-834F-A6CE-35A93B7F9597}"/>
              </a:ext>
            </a:extLst>
          </p:cNvPr>
          <p:cNvSpPr txBox="1"/>
          <p:nvPr/>
        </p:nvSpPr>
        <p:spPr>
          <a:xfrm>
            <a:off x="705882" y="3556640"/>
            <a:ext cx="3630168" cy="707886"/>
          </a:xfrm>
          <a:prstGeom prst="rect">
            <a:avLst/>
          </a:prstGeom>
          <a:noFill/>
        </p:spPr>
        <p:txBody>
          <a:bodyPr wrap="square" lIns="91440" tIns="45720" rIns="91440" bIns="45720" rtlCol="0" anchor="t">
            <a:spAutoFit/>
          </a:bodyPr>
          <a:lstStyle/>
          <a:p>
            <a:r>
              <a:rPr lang="en-US" sz="800" dirty="0">
                <a:latin typeface="Arial"/>
                <a:cs typeface="Arial"/>
              </a:rPr>
              <a:t>*All full pages include bleed: 8.875” x 11.3125” Trim size: 8.375” x 10.8125” Image area: 7.875” x 10.3125” (elements not meant to trim should stay within this area)</a:t>
            </a:r>
          </a:p>
          <a:p>
            <a:r>
              <a:rPr lang="en-US" sz="800" dirty="0">
                <a:latin typeface="Arial"/>
                <a:cs typeface="Arial"/>
              </a:rPr>
              <a:t>**All digital ad impressions to run from June 1-June 30, 2025</a:t>
            </a:r>
            <a:endParaRPr lang="en-US" sz="800" dirty="0">
              <a:latin typeface="Arial"/>
              <a:ea typeface="+mn-lt"/>
              <a:cs typeface="Arial"/>
            </a:endParaRPr>
          </a:p>
          <a:p>
            <a:endParaRPr lang="en-US" sz="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40EE86-E901-5B2D-7107-DA9A0D643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391" y="302974"/>
            <a:ext cx="1449793" cy="251081"/>
          </a:xfrm>
          <a:prstGeom prst="rect">
            <a:avLst/>
          </a:prstGeom>
        </p:spPr>
      </p:pic>
      <p:sp>
        <p:nvSpPr>
          <p:cNvPr id="4" name="TextBox 3">
            <a:extLst>
              <a:ext uri="{FF2B5EF4-FFF2-40B4-BE49-F238E27FC236}">
                <a16:creationId xmlns:a16="http://schemas.microsoft.com/office/drawing/2014/main" id="{9BE253DF-8D24-2F5B-EBE6-A788B49D78BD}"/>
              </a:ext>
            </a:extLst>
          </p:cNvPr>
          <p:cNvSpPr txBox="1"/>
          <p:nvPr/>
        </p:nvSpPr>
        <p:spPr>
          <a:xfrm>
            <a:off x="657391" y="734849"/>
            <a:ext cx="6548268" cy="215444"/>
          </a:xfrm>
          <a:prstGeom prst="rect">
            <a:avLst/>
          </a:prstGeom>
          <a:noFill/>
        </p:spPr>
        <p:txBody>
          <a:bodyPr wrap="square" lIns="0" tIns="0" rIns="0" bIns="0" rtlCol="0" anchor="t">
            <a:spAutoFit/>
          </a:bodyPr>
          <a:lstStyle/>
          <a:p>
            <a:r>
              <a:rPr lang="en-US" sz="1400" dirty="0">
                <a:solidFill>
                  <a:schemeClr val="tx1">
                    <a:lumMod val="85000"/>
                    <a:lumOff val="15000"/>
                  </a:schemeClr>
                </a:solidFill>
                <a:latin typeface="Arial"/>
                <a:ea typeface="Roboto Light"/>
                <a:cs typeface="Arial"/>
              </a:rPr>
              <a:t>2025 Petaluma People’s Choice Awards</a:t>
            </a:r>
          </a:p>
        </p:txBody>
      </p:sp>
    </p:spTree>
    <p:extLst>
      <p:ext uri="{BB962C8B-B14F-4D97-AF65-F5344CB8AC3E}">
        <p14:creationId xmlns:p14="http://schemas.microsoft.com/office/powerpoint/2010/main" val="2047089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49a75a9-0693-46e4-bdb7-518daab6efbb">QXKM37RFSQUV-1950441902-905</_dlc_DocId>
    <_dlc_DocIdUrl xmlns="849a75a9-0693-46e4-bdb7-518daab6efbb">
      <Url>https://sonomamediainvestments.sharepoint.com/sites/SMIAdvertising/_layouts/15/DocIdRedir.aspx?ID=QXKM37RFSQUV-1950441902-905</Url>
      <Description>QXKM37RFSQUV-1950441902-905</Description>
    </_dlc_DocIdUrl>
    <TaxCatchAll xmlns="849a75a9-0693-46e4-bdb7-518daab6efbb" xsi:nil="true"/>
    <lcf76f155ced4ddcb4097134ff3c332f xmlns="2d09d644-0c34-44e6-a5d2-2052d42cd0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1A409BF20846419AAFFAC703AAC81C" ma:contentTypeVersion="13" ma:contentTypeDescription="Create a new document." ma:contentTypeScope="" ma:versionID="4fd76966a0eb1a62e90822f9c1729734">
  <xsd:schema xmlns:xsd="http://www.w3.org/2001/XMLSchema" xmlns:xs="http://www.w3.org/2001/XMLSchema" xmlns:p="http://schemas.microsoft.com/office/2006/metadata/properties" xmlns:ns2="849a75a9-0693-46e4-bdb7-518daab6efbb" xmlns:ns3="2d09d644-0c34-44e6-a5d2-2052d42cd098" targetNamespace="http://schemas.microsoft.com/office/2006/metadata/properties" ma:root="true" ma:fieldsID="73959106ca88ca45780612b92013c48b" ns2:_="" ns3:_="">
    <xsd:import namespace="849a75a9-0693-46e4-bdb7-518daab6efbb"/>
    <xsd:import namespace="2d09d644-0c34-44e6-a5d2-2052d42cd09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a75a9-0693-46e4-bdb7-518daab6ef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198d87b-8eda-41d0-8678-15c8442d51eb}" ma:internalName="TaxCatchAll" ma:showField="CatchAllData" ma:web="849a75a9-0693-46e4-bdb7-518daab6ef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09d644-0c34-44e6-a5d2-2052d42cd09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756014-9a2a-4333-80b9-580e2013ec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34D0CE1-8118-4D23-87BD-32CD0FFE2AD6}">
  <ds:schemaRefs>
    <ds:schemaRef ds:uri="0d47e9aa-3f9e-436d-b89e-7cfb929bb9a1"/>
    <ds:schemaRef ds:uri="573bd657-5f76-4585-8f3a-08469226410d"/>
    <ds:schemaRef ds:uri="849a75a9-0693-46e4-bdb7-518daab6efbb"/>
    <ds:schemaRef ds:uri="d6a3e8c6-9d67-431a-8b93-6be008a1b97f"/>
    <ds:schemaRef ds:uri="ff987b52-ecb6-46e6-90ac-f533bba10c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43e11b3-4e15-4cda-8cfb-c1517481eeb6"/>
    <ds:schemaRef ds:uri="2d09d644-0c34-44e6-a5d2-2052d42cd098"/>
  </ds:schemaRefs>
</ds:datastoreItem>
</file>

<file path=customXml/itemProps2.xml><?xml version="1.0" encoding="utf-8"?>
<ds:datastoreItem xmlns:ds="http://schemas.openxmlformats.org/officeDocument/2006/customXml" ds:itemID="{069D9637-4A53-44B5-8D0C-A400E36D6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a75a9-0693-46e4-bdb7-518daab6efbb"/>
    <ds:schemaRef ds:uri="2d09d644-0c34-44e6-a5d2-2052d42cd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0BF9BE-1022-4AB3-9E07-7A4D858EAC53}">
  <ds:schemaRefs>
    <ds:schemaRef ds:uri="http://schemas.microsoft.com/sharepoint/v3/contenttype/forms"/>
  </ds:schemaRefs>
</ds:datastoreItem>
</file>

<file path=customXml/itemProps4.xml><?xml version="1.0" encoding="utf-8"?>
<ds:datastoreItem xmlns:ds="http://schemas.openxmlformats.org/officeDocument/2006/customXml" ds:itemID="{368B1C19-EA5A-4D4E-B4C0-274A5037C6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24</TotalTime>
  <Words>536</Words>
  <Application>Microsoft Office PowerPoint</Application>
  <PresentationFormat>On-screen Show (16:9)</PresentationFormat>
  <Paragraphs>58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Calibri Light</vt:lpstr>
      <vt:lpstr>Arial</vt:lpstr>
      <vt:lpstr>Office Theme</vt:lpstr>
      <vt:lpstr>PowerPoint Presentation</vt:lpstr>
      <vt:lpstr>PowerPoint Presentation</vt:lpstr>
      <vt:lpstr>PowerPoint Presentation</vt:lpstr>
    </vt:vector>
  </TitlesOfParts>
  <Company>Sonoma Media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Kehoe, Matthew</dc:creator>
  <cp:keywords/>
  <cp:lastModifiedBy>Jaggie, Ken</cp:lastModifiedBy>
  <cp:revision>30</cp:revision>
  <dcterms:created xsi:type="dcterms:W3CDTF">2020-06-02T22:49:00Z</dcterms:created>
  <dcterms:modified xsi:type="dcterms:W3CDTF">2025-04-29T18:51:17Z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0x010100621A409BF20846419AAFFAC703AAC81C</vt:lpwstr>
  </property>
  <property fmtid="{D5CDD505-2E9C-101B-9397-08002B2CF9AE}" pid="3" name="_dlc_DocIdItemGuid">
    <vt:lpwstr>047c4814-89c2-43f4-a837-e98aff89d6f8</vt:lpwstr>
  </property>
  <property fmtid="{D5CDD505-2E9C-101B-9397-08002B2CF9AE}" pid="4" name="TaxKeyword">
    <vt:lpwstr/>
  </property>
  <property fmtid="{D5CDD505-2E9C-101B-9397-08002B2CF9AE}" pid="5" name="MediaServiceImageTags">
    <vt:lpwstr/>
  </property>
</Properties>
</file>